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592D7-319A-4D5C-822D-6604BDB7C3F8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F2E58-780F-4F59-A4DC-2AA1329CF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85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F2E58-780F-4F59-A4DC-2AA1329CF1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1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84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7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5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4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31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09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2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44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7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6304-72AF-4807-AF45-BC8206F3B185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74D9-0AAB-46FA-9D94-FE6A92F8AE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56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9333" y="1058600"/>
            <a:ext cx="4099775" cy="1413053"/>
          </a:xfrm>
        </p:spPr>
        <p:txBody>
          <a:bodyPr>
            <a:normAutofit fontScale="90000"/>
          </a:bodyPr>
          <a:lstStyle/>
          <a:p>
            <a:pPr lvl="0"/>
            <a:r>
              <a:rPr lang="fr-FR" sz="1600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  </a:t>
            </a:r>
            <a:r>
              <a:rPr lang="fr-FR" sz="1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Mutuelle d’entreprise pour les salariés:</a:t>
            </a:r>
            <a:r>
              <a:rPr lang="fr-FR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fr-FR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fr-FR" sz="1600" dirty="0" smtClean="0">
                <a:latin typeface="Comic Sans MS" panose="030F0702030302020204" pitchFamily="66" charset="0"/>
              </a:rPr>
              <a:t> </a:t>
            </a:r>
            <a:br>
              <a:rPr lang="fr-FR" sz="1600" dirty="0" smtClean="0">
                <a:latin typeface="Comic Sans MS" panose="030F0702030302020204" pitchFamily="66" charset="0"/>
              </a:rPr>
            </a:br>
            <a:r>
              <a:rPr lang="fr-FR" sz="1600" dirty="0" smtClean="0">
                <a:latin typeface="Comic Sans MS" panose="030F0702030302020204" pitchFamily="66" charset="0"/>
              </a:rPr>
              <a:t>Une couverture complémentaire santé collective doit être proposée par l’employeur à tous les salariés, n’en disposant pas déjà, en complément des garanties de base de l’assurance maladie de la Sécurité Sociale.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49333" y="199033"/>
            <a:ext cx="60933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Ce qui change au 1</a:t>
            </a:r>
            <a:r>
              <a:rPr lang="fr-FR" sz="2800" b="1" cap="none" spc="0" baseline="300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er</a:t>
            </a:r>
            <a:r>
              <a:rPr lang="fr-FR" sz="2800" b="1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janvier 2016</a:t>
            </a:r>
            <a:endParaRPr lang="fr-FR" sz="2800" b="1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70" y="1867527"/>
            <a:ext cx="2440071" cy="1622647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7564028" y="1539624"/>
            <a:ext cx="4286787" cy="1438031"/>
            <a:chOff x="2372639" y="619257"/>
            <a:chExt cx="5989126" cy="1438031"/>
          </a:xfrm>
        </p:grpSpPr>
        <p:sp>
          <p:nvSpPr>
            <p:cNvPr id="7" name="Rectangle 6"/>
            <p:cNvSpPr/>
            <p:nvPr/>
          </p:nvSpPr>
          <p:spPr>
            <a:xfrm>
              <a:off x="2591705" y="674158"/>
              <a:ext cx="5770060" cy="138313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2372639" y="619257"/>
              <a:ext cx="5770060" cy="13831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285750" lvl="0" indent="-2857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"/>
              </a:pPr>
              <a:r>
                <a:rPr lang="fr-FR" sz="1400" b="1" kern="1200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La déclaration sociale nominative (DSN) généralisée: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>
                  <a:latin typeface="Comic Sans MS" panose="030F0702030302020204" pitchFamily="66" charset="0"/>
                  <a:sym typeface="Wingdings" panose="05000000000000000000" pitchFamily="2" charset="2"/>
                </a:rPr>
                <a:t>L</a:t>
              </a:r>
              <a:r>
                <a:rPr lang="fr-FR" sz="1400" b="0" kern="1200" dirty="0" smtClean="0">
                  <a:effectLst/>
                  <a:latin typeface="Comic Sans MS" panose="030F0702030302020204" pitchFamily="66" charset="0"/>
                  <a:sym typeface="Wingdings" panose="05000000000000000000" pitchFamily="2" charset="2"/>
                </a:rPr>
                <a:t>a DSN devient obligatoire pour tous les employeurs et remplace l’ensemble des déclarations sociales adressées par les employeurs aux organismes de protection sociale. </a:t>
              </a:r>
              <a:endParaRPr lang="fr-FR" sz="1400" b="0" kern="1200" dirty="0"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70454" y="2939572"/>
            <a:ext cx="3404934" cy="210809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e 9"/>
          <p:cNvGrpSpPr/>
          <p:nvPr/>
        </p:nvGrpSpPr>
        <p:grpSpPr>
          <a:xfrm>
            <a:off x="-246914" y="4688972"/>
            <a:ext cx="5150188" cy="1392823"/>
            <a:chOff x="3320463" y="3000098"/>
            <a:chExt cx="5150188" cy="1392823"/>
          </a:xfrm>
        </p:grpSpPr>
        <p:sp>
          <p:nvSpPr>
            <p:cNvPr id="14" name="Rectangle 13"/>
            <p:cNvSpPr/>
            <p:nvPr/>
          </p:nvSpPr>
          <p:spPr>
            <a:xfrm>
              <a:off x="3320463" y="3219609"/>
              <a:ext cx="4506374" cy="117331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3964277" y="3000098"/>
              <a:ext cx="4506374" cy="1173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285750" lvl="0" indent="-28575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"/>
              </a:pPr>
              <a:r>
                <a:rPr lang="fr-FR" sz="1400" b="1" kern="1200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Nouveaux </a:t>
              </a:r>
              <a:r>
                <a:rPr lang="fr-FR" sz="1400" b="1" kern="1200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facteurs de pénibilité: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latin typeface="Comic Sans MS" panose="030F0702030302020204" pitchFamily="66" charset="0"/>
                  <a:sym typeface="Wingdings" panose="05000000000000000000" pitchFamily="2" charset="2"/>
                </a:rPr>
                <a:t>De nouveaux facteurs de pénibilité doivent être pris en compte pour le compte personnel de prévention de pénibilité (CPPP) mis en place en 2015.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8473093" y="3808188"/>
            <a:ext cx="3152259" cy="3065232"/>
            <a:chOff x="8872213" y="2041760"/>
            <a:chExt cx="2438933" cy="3065232"/>
          </a:xfrm>
        </p:grpSpPr>
        <p:sp>
          <p:nvSpPr>
            <p:cNvPr id="12" name="Rectangle 11"/>
            <p:cNvSpPr/>
            <p:nvPr/>
          </p:nvSpPr>
          <p:spPr>
            <a:xfrm>
              <a:off x="8872213" y="2602902"/>
              <a:ext cx="2264492" cy="25040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9046654" y="2041760"/>
              <a:ext cx="2264492" cy="250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</a:t>
              </a:r>
              <a:r>
                <a:rPr lang="fr-FR" sz="1400" b="1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 Bornes de recharge des véhicules électriques obligatoires dans les bâtiments industriels et commerciaux</a:t>
              </a:r>
              <a:r>
                <a:rPr lang="fr-FR" sz="1400" b="1" kern="1200" dirty="0" smtClean="0">
                  <a:solidFill>
                    <a:srgbClr val="7030A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latin typeface="Comic Sans MS" panose="030F0702030302020204" pitchFamily="66" charset="0"/>
                  <a:sym typeface="Wingdings" panose="05000000000000000000" pitchFamily="2" charset="2"/>
                </a:rPr>
                <a:t>L’installation de bornes de recharge est obligatoire dans tous les bâtiments neufs à usage tertiaire comprenant des places de stationnement destinées aux employés ou à la clientèle.</a:t>
              </a:r>
              <a:endParaRPr lang="fr-FR" sz="1400" kern="1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4403634" y="3002828"/>
            <a:ext cx="3314000" cy="21080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</a:t>
            </a:r>
            <a:r>
              <a:rPr lang="fr-FR" sz="1400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Litiges de la consommation: généralisation de la médiation</a:t>
            </a:r>
            <a:r>
              <a:rPr lang="fr-FR" sz="1400" b="1" kern="1200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: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</a:t>
            </a:r>
            <a:r>
              <a:rPr lang="fr-FR" sz="1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fin de faciliter le règlement à l’amiable des litiges avec un professionnel. Ces derniers ont jusqu’au 1/01/16 pour se conformer à la nouvelle possibilité qu’a tout consommateur de passer par la médiation</a:t>
            </a:r>
            <a:r>
              <a:rPr lang="fr-FR" sz="1400" kern="12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.</a:t>
            </a:r>
            <a:endParaRPr lang="fr-FR" sz="1400" kern="1200" dirty="0">
              <a:latin typeface="Comic Sans MS" panose="030F0702030302020204" pitchFamily="66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51" y="105636"/>
            <a:ext cx="2280019" cy="69822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70454" y="6312278"/>
            <a:ext cx="115803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/>
              <a:t>SARL au capital social de 10 000 €</a:t>
            </a:r>
          </a:p>
          <a:p>
            <a:pPr algn="ctr"/>
            <a:r>
              <a:rPr lang="fr-FR" sz="700" dirty="0"/>
              <a:t>Siège social : 1 impasse de la forge – 72190 Neuville sur Sarthe,</a:t>
            </a:r>
          </a:p>
          <a:p>
            <a:pPr algn="ctr"/>
            <a:r>
              <a:rPr lang="fr-FR" sz="700" dirty="0"/>
              <a:t>Immatriculée au RCS de LE MANS sous le n° 512 421 645,</a:t>
            </a:r>
          </a:p>
          <a:p>
            <a:pPr algn="ctr"/>
            <a:r>
              <a:rPr lang="fr-FR" sz="700" dirty="0"/>
              <a:t>Siret : 512 421 645 00023 Code APE : 7022Z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6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214</Words>
  <Application>Microsoft Office PowerPoint</Application>
  <PresentationFormat>Grand écran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Thème Office</vt:lpstr>
      <vt:lpstr>  Mutuelle d’entreprise pour les salariés:   Une couverture complémentaire santé collective doit être proposée par l’employeur à tous les salariés, n’en disposant pas déjà, en complément des garanties de base de l’assurance maladie de la Sécurité Sociale.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  Mutuelle d’entreprise pour les salariés:   Une couverture complémentaire santé collective doit être proposée par l’employeur à tous les salariés, n’en disposant pas déjà, en complément des garanties de base de l’assurance maladie de la sécurité Sociale </dc:title>
  <dc:creator>nadege neveu</dc:creator>
  <cp:lastModifiedBy>nadege neveu</cp:lastModifiedBy>
  <cp:revision>7</cp:revision>
  <dcterms:created xsi:type="dcterms:W3CDTF">2015-11-30T14:16:19Z</dcterms:created>
  <dcterms:modified xsi:type="dcterms:W3CDTF">2015-12-04T17:08:15Z</dcterms:modified>
</cp:coreProperties>
</file>