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4592D7-319A-4D5C-822D-6604BDB7C3F8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0F2E58-780F-4F59-A4DC-2AA1329CF12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0859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0F2E58-780F-4F59-A4DC-2AA1329CF128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6315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6304-72AF-4807-AF45-BC8206F3B185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74D9-0AAB-46FA-9D94-FE6A92F8AE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44882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6304-72AF-4807-AF45-BC8206F3B185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74D9-0AAB-46FA-9D94-FE6A92F8AE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04846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6304-72AF-4807-AF45-BC8206F3B185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74D9-0AAB-46FA-9D94-FE6A92F8AE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3736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6304-72AF-4807-AF45-BC8206F3B185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74D9-0AAB-46FA-9D94-FE6A92F8AE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4562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6304-72AF-4807-AF45-BC8206F3B185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74D9-0AAB-46FA-9D94-FE6A92F8AE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4454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6304-72AF-4807-AF45-BC8206F3B185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74D9-0AAB-46FA-9D94-FE6A92F8AE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2314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6304-72AF-4807-AF45-BC8206F3B185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74D9-0AAB-46FA-9D94-FE6A92F8AE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1090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6304-72AF-4807-AF45-BC8206F3B185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74D9-0AAB-46FA-9D94-FE6A92F8AE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1278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6304-72AF-4807-AF45-BC8206F3B185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74D9-0AAB-46FA-9D94-FE6A92F8AE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446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6304-72AF-4807-AF45-BC8206F3B185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74D9-0AAB-46FA-9D94-FE6A92F8AE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2675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36304-72AF-4807-AF45-BC8206F3B185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174D9-0AAB-46FA-9D94-FE6A92F8AE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963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36304-72AF-4807-AF45-BC8206F3B185}" type="datetimeFigureOut">
              <a:rPr lang="fr-FR" smtClean="0"/>
              <a:t>04/12/2015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174D9-0AAB-46FA-9D94-FE6A92F8AE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0566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049333" y="1058600"/>
            <a:ext cx="4099775" cy="1413053"/>
          </a:xfrm>
        </p:spPr>
        <p:txBody>
          <a:bodyPr>
            <a:normAutofit fontScale="90000"/>
          </a:bodyPr>
          <a:lstStyle/>
          <a:p>
            <a:pPr lvl="0"/>
            <a:r>
              <a:rPr lang="fr-FR" sz="1600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  </a:t>
            </a:r>
            <a:r>
              <a:rPr lang="fr-FR" sz="1600" b="1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>Mutuelle d’entreprise pour les salariés:</a:t>
            </a:r>
            <a:r>
              <a:rPr lang="fr-FR" sz="1600" dirty="0" smtClean="0">
                <a:solidFill>
                  <a:srgbClr val="7030A0"/>
                </a:solidFill>
                <a:latin typeface="Comic Sans MS" panose="030F0702030302020204" pitchFamily="66" charset="0"/>
              </a:rPr>
              <a:t/>
            </a:r>
            <a:br>
              <a:rPr lang="fr-FR" sz="1600" dirty="0" smtClean="0">
                <a:solidFill>
                  <a:srgbClr val="7030A0"/>
                </a:solidFill>
                <a:latin typeface="Comic Sans MS" panose="030F0702030302020204" pitchFamily="66" charset="0"/>
              </a:rPr>
            </a:br>
            <a:r>
              <a:rPr lang="fr-FR" sz="1600" dirty="0" smtClean="0">
                <a:latin typeface="Comic Sans MS" panose="030F0702030302020204" pitchFamily="66" charset="0"/>
              </a:rPr>
              <a:t> </a:t>
            </a:r>
            <a:br>
              <a:rPr lang="fr-FR" sz="1600" dirty="0" smtClean="0">
                <a:latin typeface="Comic Sans MS" panose="030F0702030302020204" pitchFamily="66" charset="0"/>
              </a:rPr>
            </a:br>
            <a:r>
              <a:rPr lang="fr-FR" sz="1600" dirty="0" smtClean="0">
                <a:latin typeface="Comic Sans MS" panose="030F0702030302020204" pitchFamily="66" charset="0"/>
              </a:rPr>
              <a:t>Une couverture complémentaire santé collective doit être proposée par l’employeur à tous les salariés, n’en disposant pas déjà, en complément des garanties de base de l’assurance maladie de la Sécurité Sociale.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049333" y="199033"/>
            <a:ext cx="609333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2800" b="1" cap="none" spc="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Ce qui change au 1</a:t>
            </a:r>
            <a:r>
              <a:rPr lang="fr-FR" sz="2800" b="1" cap="none" spc="0" baseline="3000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er</a:t>
            </a:r>
            <a:r>
              <a:rPr lang="fr-FR" sz="2800" b="1" cap="none" spc="0" dirty="0" smtClean="0">
                <a:ln w="0"/>
                <a:solidFill>
                  <a:schemeClr val="accent2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mic Sans MS" panose="030F0702030302020204" pitchFamily="66" charset="0"/>
              </a:rPr>
              <a:t> janvier 2016</a:t>
            </a:r>
            <a:endParaRPr lang="fr-FR" sz="2800" b="1" cap="none" spc="0" dirty="0">
              <a:ln w="0"/>
              <a:solidFill>
                <a:schemeClr val="accent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mic Sans MS" panose="030F0702030302020204" pitchFamily="66" charset="0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070" y="1867527"/>
            <a:ext cx="2440071" cy="1622647"/>
          </a:xfrm>
          <a:prstGeom prst="rect">
            <a:avLst/>
          </a:prstGeom>
        </p:spPr>
      </p:pic>
      <p:grpSp>
        <p:nvGrpSpPr>
          <p:cNvPr id="6" name="Groupe 5"/>
          <p:cNvGrpSpPr/>
          <p:nvPr/>
        </p:nvGrpSpPr>
        <p:grpSpPr>
          <a:xfrm>
            <a:off x="7564028" y="1539624"/>
            <a:ext cx="4286787" cy="1438031"/>
            <a:chOff x="2372639" y="619257"/>
            <a:chExt cx="5989126" cy="1438031"/>
          </a:xfrm>
        </p:grpSpPr>
        <p:sp>
          <p:nvSpPr>
            <p:cNvPr id="7" name="Rectangle 6"/>
            <p:cNvSpPr/>
            <p:nvPr/>
          </p:nvSpPr>
          <p:spPr>
            <a:xfrm>
              <a:off x="2591705" y="674158"/>
              <a:ext cx="5770060" cy="138313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2372639" y="619257"/>
              <a:ext cx="5770060" cy="13831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t" anchorCtr="0">
              <a:noAutofit/>
            </a:bodyPr>
            <a:lstStyle/>
            <a:p>
              <a:pPr marL="285750" lvl="0" indent="-28575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Char char=""/>
              </a:pPr>
              <a:r>
                <a:rPr lang="fr-FR" sz="1400" b="1" kern="1200" dirty="0" smtClean="0">
                  <a:solidFill>
                    <a:srgbClr val="7030A0"/>
                  </a:solidFill>
                  <a:latin typeface="Comic Sans MS" panose="030F0702030302020204" pitchFamily="66" charset="0"/>
                  <a:sym typeface="Wingdings" panose="05000000000000000000" pitchFamily="2" charset="2"/>
                </a:rPr>
                <a:t>La déclaration sociale nominative (DSN) généralisée: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400" dirty="0">
                  <a:latin typeface="Comic Sans MS" panose="030F0702030302020204" pitchFamily="66" charset="0"/>
                  <a:sym typeface="Wingdings" panose="05000000000000000000" pitchFamily="2" charset="2"/>
                </a:rPr>
                <a:t>L</a:t>
              </a:r>
              <a:r>
                <a:rPr lang="fr-FR" sz="1400" b="0" kern="1200" dirty="0" smtClean="0">
                  <a:effectLst/>
                  <a:latin typeface="Comic Sans MS" panose="030F0702030302020204" pitchFamily="66" charset="0"/>
                  <a:sym typeface="Wingdings" panose="05000000000000000000" pitchFamily="2" charset="2"/>
                </a:rPr>
                <a:t>a DSN devient obligatoire pour tous les employeurs et remplace l’ensemble des déclarations sociales adressées par les employeurs aux organismes de protection sociale. </a:t>
              </a:r>
              <a:endParaRPr lang="fr-FR" sz="1400" b="0" kern="1200" dirty="0">
                <a:effectLst/>
                <a:latin typeface="Comic Sans MS" panose="030F0702030302020204" pitchFamily="66" charset="0"/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270454" y="2939572"/>
            <a:ext cx="3404934" cy="2108095"/>
          </a:xfrm>
          <a:prstGeom prst="rect">
            <a:avLst/>
          </a:pr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0" name="Groupe 9"/>
          <p:cNvGrpSpPr/>
          <p:nvPr/>
        </p:nvGrpSpPr>
        <p:grpSpPr>
          <a:xfrm>
            <a:off x="-246914" y="4688972"/>
            <a:ext cx="5150188" cy="1392823"/>
            <a:chOff x="3320463" y="3000098"/>
            <a:chExt cx="5150188" cy="1392823"/>
          </a:xfrm>
        </p:grpSpPr>
        <p:sp>
          <p:nvSpPr>
            <p:cNvPr id="14" name="Rectangle 13"/>
            <p:cNvSpPr/>
            <p:nvPr/>
          </p:nvSpPr>
          <p:spPr>
            <a:xfrm>
              <a:off x="3320463" y="3219609"/>
              <a:ext cx="4506374" cy="1173312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3964277" y="3000098"/>
              <a:ext cx="4506374" cy="11733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t" anchorCtr="0">
              <a:noAutofit/>
            </a:bodyPr>
            <a:lstStyle/>
            <a:p>
              <a:pPr marL="285750" lvl="0" indent="-28575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Font typeface="Wingdings" panose="05000000000000000000" pitchFamily="2" charset="2"/>
                <a:buChar char=""/>
              </a:pPr>
              <a:r>
                <a:rPr lang="fr-FR" sz="1400" b="1" kern="1200" dirty="0" smtClean="0">
                  <a:solidFill>
                    <a:srgbClr val="7030A0"/>
                  </a:solidFill>
                  <a:latin typeface="Comic Sans MS" panose="030F0702030302020204" pitchFamily="66" charset="0"/>
                  <a:sym typeface="Wingdings" panose="05000000000000000000" pitchFamily="2" charset="2"/>
                </a:rPr>
                <a:t>Nouveaux </a:t>
              </a:r>
              <a:r>
                <a:rPr lang="fr-FR" sz="1400" b="1" kern="1200" dirty="0" smtClean="0">
                  <a:solidFill>
                    <a:srgbClr val="7030A0"/>
                  </a:solidFill>
                  <a:latin typeface="Comic Sans MS" panose="030F0702030302020204" pitchFamily="66" charset="0"/>
                  <a:sym typeface="Wingdings" panose="05000000000000000000" pitchFamily="2" charset="2"/>
                </a:rPr>
                <a:t>facteurs de pénibilité: 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400" kern="1200" dirty="0" smtClean="0">
                  <a:latin typeface="Comic Sans MS" panose="030F0702030302020204" pitchFamily="66" charset="0"/>
                  <a:sym typeface="Wingdings" panose="05000000000000000000" pitchFamily="2" charset="2"/>
                </a:rPr>
                <a:t>De nouveaux facteurs de pénibilité doivent être pris en compte pour le compte personnel de prévention de pénibilité (CPPP) mis en place en 2015.</a:t>
              </a:r>
            </a:p>
            <a:p>
              <a:pPr lvl="0" algn="l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600" kern="1200" dirty="0">
                <a:latin typeface="Comic Sans MS" panose="030F0702030302020204" pitchFamily="66" charset="0"/>
              </a:endParaRPr>
            </a:p>
          </p:txBody>
        </p:sp>
      </p:grpSp>
      <p:grpSp>
        <p:nvGrpSpPr>
          <p:cNvPr id="11" name="Groupe 10"/>
          <p:cNvGrpSpPr/>
          <p:nvPr/>
        </p:nvGrpSpPr>
        <p:grpSpPr>
          <a:xfrm>
            <a:off x="8473093" y="3808188"/>
            <a:ext cx="3152259" cy="3065232"/>
            <a:chOff x="8872213" y="2041760"/>
            <a:chExt cx="2438933" cy="3065232"/>
          </a:xfrm>
        </p:grpSpPr>
        <p:sp>
          <p:nvSpPr>
            <p:cNvPr id="12" name="Rectangle 11"/>
            <p:cNvSpPr/>
            <p:nvPr/>
          </p:nvSpPr>
          <p:spPr>
            <a:xfrm>
              <a:off x="8872213" y="2602902"/>
              <a:ext cx="2264492" cy="2504090"/>
            </a:xfrm>
            <a:prstGeom prst="rect">
              <a:avLst/>
            </a:pr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9046654" y="2041760"/>
              <a:ext cx="2264492" cy="250409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3340" tIns="53340" rIns="53340" bIns="53340" numCol="1" spcCol="1270" anchor="t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400" dirty="0" smtClean="0">
                  <a:solidFill>
                    <a:srgbClr val="7030A0"/>
                  </a:solidFill>
                  <a:latin typeface="Comic Sans MS" panose="030F0702030302020204" pitchFamily="66" charset="0"/>
                  <a:sym typeface="Wingdings" panose="05000000000000000000" pitchFamily="2" charset="2"/>
                </a:rPr>
                <a:t></a:t>
              </a:r>
              <a:r>
                <a:rPr lang="fr-FR" sz="1400" b="1" dirty="0" smtClean="0">
                  <a:solidFill>
                    <a:srgbClr val="7030A0"/>
                  </a:solidFill>
                  <a:latin typeface="Comic Sans MS" panose="030F0702030302020204" pitchFamily="66" charset="0"/>
                  <a:sym typeface="Wingdings" panose="05000000000000000000" pitchFamily="2" charset="2"/>
                </a:rPr>
                <a:t> Bornes de recharge des véhicules électriques obligatoires dans les bâtiments industriels et commerciaux</a:t>
              </a:r>
              <a:r>
                <a:rPr lang="fr-FR" sz="1400" b="1" kern="1200" dirty="0" smtClean="0">
                  <a:solidFill>
                    <a:srgbClr val="7030A0"/>
                  </a:solidFill>
                  <a:latin typeface="Comic Sans MS" panose="030F0702030302020204" pitchFamily="66" charset="0"/>
                  <a:sym typeface="Wingdings" panose="05000000000000000000" pitchFamily="2" charset="2"/>
                </a:rPr>
                <a:t>:</a:t>
              </a:r>
            </a:p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400" kern="1200" dirty="0" smtClean="0">
                  <a:latin typeface="Comic Sans MS" panose="030F0702030302020204" pitchFamily="66" charset="0"/>
                  <a:sym typeface="Wingdings" panose="05000000000000000000" pitchFamily="2" charset="2"/>
                </a:rPr>
                <a:t>L’installation de bornes de recharge est obligatoire dans tous les bâtiments neufs à usage tertiaire comprenant des places de stationnement destinées aux employés ou à la clientèle.</a:t>
              </a:r>
              <a:endParaRPr lang="fr-FR" sz="1400" kern="1200" dirty="0">
                <a:latin typeface="Comic Sans MS" panose="030F0702030302020204" pitchFamily="66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4403634" y="3002828"/>
            <a:ext cx="3314000" cy="210809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3340" tIns="53340" rIns="53340" bIns="53340" numCol="1" spcCol="1270" anchor="t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400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</a:t>
            </a:r>
            <a:r>
              <a:rPr lang="fr-FR" sz="1400" b="1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Litiges de la consommation: généralisation de la médiation</a:t>
            </a:r>
            <a:r>
              <a:rPr lang="fr-FR" sz="1400" b="1" kern="1200" dirty="0" smtClean="0">
                <a:solidFill>
                  <a:srgbClr val="7030A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: </a:t>
            </a:r>
          </a:p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400" dirty="0">
                <a:latin typeface="Comic Sans MS" panose="030F0702030302020204" pitchFamily="66" charset="0"/>
                <a:sym typeface="Wingdings" panose="05000000000000000000" pitchFamily="2" charset="2"/>
              </a:rPr>
              <a:t>A</a:t>
            </a:r>
            <a:r>
              <a:rPr lang="fr-FR" sz="14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fin de faciliter le règlement à l’amiable des litiges avec un professionnel. Ces derniers ont jusqu’au 1/01/16 pour se conformer à la nouvelle possibilité qu’a tout consommateur de passer par la médiation</a:t>
            </a:r>
            <a:r>
              <a:rPr lang="fr-FR" sz="1400" kern="1200" dirty="0" smtClean="0">
                <a:latin typeface="Comic Sans MS" panose="030F0702030302020204" pitchFamily="66" charset="0"/>
                <a:sym typeface="Wingdings" panose="05000000000000000000" pitchFamily="2" charset="2"/>
              </a:rPr>
              <a:t>.</a:t>
            </a:r>
            <a:endParaRPr lang="fr-FR" sz="1400" kern="1200" dirty="0">
              <a:latin typeface="Comic Sans MS" panose="030F0702030302020204" pitchFamily="66" charset="0"/>
            </a:endParaRPr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02051" y="105636"/>
            <a:ext cx="2280019" cy="698224"/>
          </a:xfrm>
          <a:prstGeom prst="rect">
            <a:avLst/>
          </a:prstGeom>
        </p:spPr>
      </p:pic>
      <p:sp>
        <p:nvSpPr>
          <p:cNvPr id="21" name="ZoneTexte 20"/>
          <p:cNvSpPr txBox="1"/>
          <p:nvPr/>
        </p:nvSpPr>
        <p:spPr>
          <a:xfrm>
            <a:off x="270454" y="6312278"/>
            <a:ext cx="11580361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00" dirty="0"/>
              <a:t>SARL au capital social de 10 000 €</a:t>
            </a:r>
          </a:p>
          <a:p>
            <a:pPr algn="ctr"/>
            <a:r>
              <a:rPr lang="fr-FR" sz="700" dirty="0"/>
              <a:t>Siège social : 1 impasse de la forge – 72190 Neuville sur Sarthe,</a:t>
            </a:r>
          </a:p>
          <a:p>
            <a:pPr algn="ctr"/>
            <a:r>
              <a:rPr lang="fr-FR" sz="700" dirty="0"/>
              <a:t>Immatriculée au RCS de LE MANS sous le n° 512 421 645,</a:t>
            </a:r>
          </a:p>
          <a:p>
            <a:pPr algn="ctr"/>
            <a:r>
              <a:rPr lang="fr-FR" sz="700" dirty="0"/>
              <a:t>Siret : 512 421 645 00023 Code APE : 7022Z</a:t>
            </a:r>
          </a:p>
          <a:p>
            <a:pPr algn="ctr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3160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214</Words>
  <Application>Microsoft Office PowerPoint</Application>
  <PresentationFormat>Grand écran</PresentationFormat>
  <Paragraphs>15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Wingdings</vt:lpstr>
      <vt:lpstr>Thème Office</vt:lpstr>
      <vt:lpstr>  Mutuelle d’entreprise pour les salariés:   Une couverture complémentaire santé collective doit être proposée par l’employeur à tous les salariés, n’en disposant pas déjà, en complément des garanties de base de l’assurance maladie de la Sécurité Sociale.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  Mutuelle d’entreprise pour les salariés:   Une couverture complémentaire santé collective doit être proposée par l’employeur à tous les salariés, n’en disposant pas déjà, en complément des garanties de base de l’assurance maladie de la sécurité Sociale </dc:title>
  <dc:creator>nadege neveu</dc:creator>
  <cp:lastModifiedBy>nadege neveu</cp:lastModifiedBy>
  <cp:revision>7</cp:revision>
  <dcterms:created xsi:type="dcterms:W3CDTF">2015-11-30T14:16:19Z</dcterms:created>
  <dcterms:modified xsi:type="dcterms:W3CDTF">2015-12-04T17:08:15Z</dcterms:modified>
</cp:coreProperties>
</file>